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8" r:id="rId3"/>
    <p:sldId id="294" r:id="rId4"/>
    <p:sldId id="339" r:id="rId5"/>
    <p:sldId id="289" r:id="rId6"/>
    <p:sldId id="345" r:id="rId7"/>
    <p:sldId id="342" r:id="rId8"/>
    <p:sldId id="353" r:id="rId9"/>
    <p:sldId id="341" r:id="rId10"/>
    <p:sldId id="346" r:id="rId11"/>
    <p:sldId id="351" r:id="rId12"/>
    <p:sldId id="352" r:id="rId13"/>
    <p:sldId id="354" r:id="rId14"/>
    <p:sldId id="287" r:id="rId15"/>
    <p:sldId id="347" r:id="rId16"/>
    <p:sldId id="350" r:id="rId17"/>
    <p:sldId id="340" r:id="rId18"/>
    <p:sldId id="305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9BCB53-DD39-E8F7-4206-FC1E1B1B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6D67-FF62-4BFE-AAB4-C5C0FE25EF1E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9405B5-C9E8-E75F-0933-E458964C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DCDB20-DDBE-2C0A-0098-6A0EE406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9339-DB2E-4320-84F9-5D77EC987D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19139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B4902D-66A7-223C-F3AE-4C13F3DB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229A-3A7B-4EE0-B6A2-3275D9D81435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E07110-0D52-D59D-6252-5AE52254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CFBAF2-3A83-6308-A9BE-7A8FD95C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C50D-2B80-4E4C-8678-C5679F9A9E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54538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366C81-C8D5-443A-2BB4-25EA2ACE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4B68-A7B7-4281-9DA1-F75F15529947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23F95-C8D1-B83C-9E67-17ED2AB6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8A0D1D-8B47-0F2F-4599-FD09C9FE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24BA-1CDC-47AC-BECD-3476BBB7E2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96805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77B622-E818-E511-8639-60C75CFE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862C-B8E9-4521-A6F2-F5530A8D2484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D3C4DD-2366-B0A5-23B2-8A00C35A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3853EF-5DF8-D3DC-C2A4-61CBE744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CEFF-1D16-46B8-B0BB-B9D333519D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65572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B35A78-F221-6F77-B157-55813574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9628-5DD7-4FC7-BA61-6087E5DA5981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443061-1C89-60FB-ADD0-136B22EB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46EA03-0648-26AB-7D90-52530BA4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D183-3C17-433E-ADD7-0B4A4891C5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031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7543301F-40AA-8D41-6750-CDF0CE6F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4D0D-EB29-4EA2-811D-4EF808B6FC16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118EE1A-6089-AFB5-4073-E7B7200C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0B32586-295E-8A7D-A50B-12A24916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1AF1-3E23-4E63-87E1-4EE595D175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74999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B920D584-FB1B-5F56-B9F0-B1194A99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9A41-210F-4346-82D5-C7ACA307B6A8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09A83F00-8AC1-A43C-C534-584791C9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B42694A9-EDDB-BEFD-E28C-8CD6B988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DE38-321E-4E45-9974-7A254F59E2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797134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8108A308-F0BD-36A0-F7F0-0170107C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EAF0-AF1F-402B-8C79-39B78D195A45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A429FD13-9093-9F74-A6BD-EE44795E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9B80A27A-CEE7-E9F8-E11A-07F1226E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7766-C274-4741-8BA4-85D7BC88CB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03623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FA31392D-3504-5468-17D1-883D3B08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4171-1FE5-4E37-8960-9EBCEECBE964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2D611D39-330C-7839-2175-8199B1B6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E43A1CEF-A91A-FB9F-B736-2A8264FA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F4D1-6284-4151-8425-B0FB304C3D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09928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3646BF0-277E-24CB-A556-6E93185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F2AE-8E1B-4D19-8385-9F55A4F05B0C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474DF9D-C9EB-FC31-F860-417AB956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2CC9D8E-676F-8CD8-2921-CAF80A9D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053C-E58B-4E7E-816F-393C7BF1CE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90424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5E2989B-1128-3B10-8A89-FFDECCC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F949-AEF2-4E74-AB27-38E587DE024D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A7AD8D5-82D4-1FD6-3D0D-A37730E0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FD2915C-DD38-ED6B-CD77-C4A9F001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27B5-D134-4DFC-9E1F-2EAA553E52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7522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F6A5ACF-6123-00E2-29E8-2277BCA120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F1A569C9-1898-9F94-2CF4-6F7DEB649C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939FD9-2D10-4FCC-252D-14BF9DA4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4C9DD0-4598-4E12-B173-05055DC4F8A1}" type="datetimeFigureOut">
              <a:rPr lang="pl-PL"/>
              <a:pPr>
                <a:defRPr/>
              </a:pPr>
              <a:t>2024-03-04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5D7A0F-9367-AB4A-321B-0DF54D470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B50269-07E4-97FF-03C7-52C2A9F2E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91F61D-A065-48D8-871B-77745BFF0F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360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fhr@hfhr.pl" TargetMode="External"/><Relationship Id="rId2" Type="http://schemas.openxmlformats.org/officeDocument/2006/relationships/hyperlink" Target="http://www.ms.gov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rpd@brpd.gov.pl" TargetMode="External"/><Relationship Id="rId5" Type="http://schemas.openxmlformats.org/officeDocument/2006/relationships/hyperlink" Target="mailto:Komitet@tkopd.katowice.pl" TargetMode="External"/><Relationship Id="rId4" Type="http://schemas.openxmlformats.org/officeDocument/2006/relationships/hyperlink" Target="mailto:tpd-zg@tpdzg.org.p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1F4B53D-A0D0-F2A8-73E4-3AA942C3E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376F1-6709-AD40-2CEA-CD4C4A21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0A5A51-A986-5902-6F1B-C2EC5E60FE2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STANDARD II - PERSONEL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D2072E-E083-1945-FFCB-57845EDE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1855285"/>
            <a:ext cx="10691669" cy="476372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400" b="1" dirty="0"/>
              <a:t>Okręgowy Ośrodek Wychowawczy w Pszczynie Łące monitoruje, edukuje</a:t>
            </a:r>
            <a:br>
              <a:rPr lang="pl-PL" sz="2400" b="1" dirty="0"/>
            </a:br>
            <a:r>
              <a:rPr lang="pl-PL" sz="2400" b="1" dirty="0"/>
              <a:t>i angażuje swoich pracowników w celu zapobiegania krzywdzeniu nieletnich.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l-PL" sz="2400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>Placówka zapewnia swoim pracownikom podstawową edukację na temat </a:t>
            </a:r>
            <a:r>
              <a:rPr lang="pl-PL" sz="2400" b="1" i="1" dirty="0"/>
              <a:t>ochrony dzieci przed krzywdzeniem</a:t>
            </a:r>
            <a:r>
              <a:rPr lang="pl-PL" sz="2400" i="1" dirty="0"/>
              <a:t> </a:t>
            </a:r>
            <a:r>
              <a:rPr lang="pl-PL" sz="2400" dirty="0"/>
              <a:t>i pomocy nieletnim w sytuacjach zagrożenia, w zakresie: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Rozpoznawania symptomów krzywdzenia nieletnich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Procedur interwencji w przypadku podejrzeń krzywdzenia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Odpowiedzialności prawnej pracowników placówki zobowiązanych do podejmowania interwencji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Procedury „Niebieskiej Karty”</a:t>
            </a: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B4B43196-CAD6-9DB4-A170-7866644923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0CE3C56-C766-F7F3-7558-15798B703E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Ochrona dzieci. Zobacz, gdzie zgłosić się po pomoc!">
            <a:extLst>
              <a:ext uri="{FF2B5EF4-FFF2-40B4-BE49-F238E27FC236}">
                <a16:creationId xmlns:a16="http://schemas.microsoft.com/office/drawing/2014/main" id="{DC697BD3-E0EA-4B7B-57CD-FE3F0BD3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98" y="203155"/>
            <a:ext cx="2354746" cy="1569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9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36ADB-028F-4A2C-22E6-A0134167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ED17D-93C7-AB4C-4612-351C00A2BC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STANDARD III - PROCEDURY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1AD09-2167-FCC9-7D54-7CEF67AF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13" y="1690688"/>
            <a:ext cx="10691669" cy="476372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400" b="1" dirty="0"/>
              <a:t>W placówce funkcjonują procedury zgłaszania podejrzenia oraz podejmowania interwencji w sytuacji zagrożenia bezpieczeństwa nieletniego.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l-PL" sz="800" b="1" dirty="0"/>
          </a:p>
          <a:p>
            <a:pPr>
              <a:lnSpc>
                <a:spcPct val="100000"/>
              </a:lnSpc>
            </a:pPr>
            <a:r>
              <a:rPr lang="pl-PL" sz="1800" dirty="0"/>
              <a:t>Opracowano i wdrożono procedury, które określają krok po kroku, jakie działania należy podjąć w sytuacji krzywdzenia nieletniego lub zagrożenia jego bezpieczeństwa ze strony personelu ośrodka, członków jego rodziny, rówieśników i osób obcych;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/>
          </a:p>
          <a:p>
            <a:pPr>
              <a:lnSpc>
                <a:spcPct val="100000"/>
              </a:lnSpc>
            </a:pPr>
            <a:r>
              <a:rPr lang="pl-PL" sz="1800" dirty="0"/>
              <a:t>Placówka dysponuje danymi kontaktowymi lokalnych instytucji i organizacji wspierających dzieci w sytuacjach krzywdzenia dzieci (policja, sąd rodzinny, centrum interwencji kryzysowej, ośrodek pomocy społecznej, placówki ochrony zdrowia), zapewniając wszystkim łatwy do nich dostęp;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/>
          </a:p>
          <a:p>
            <a:pPr>
              <a:lnSpc>
                <a:spcPct val="100000"/>
              </a:lnSpc>
            </a:pPr>
            <a:r>
              <a:rPr lang="pl-PL" sz="1800" dirty="0"/>
              <a:t>W ośrodku znajdują się wyeksponowane informacje dla nieletnich dotyczące możliwości uzyskania pomocy w trudnych sytuacjach, w tym numery bezpłatnych telefonów zaufania dla dzieci i młodzieży.</a:t>
            </a:r>
          </a:p>
          <a:p>
            <a:pPr>
              <a:lnSpc>
                <a:spcPct val="100000"/>
              </a:lnSpc>
            </a:pPr>
            <a:endParaRPr lang="pl-PL" sz="1600" dirty="0"/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F7D18005-F903-19A0-3EC6-94A12A1972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B83B343-4632-5448-9F53-7299DDF2B8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2" descr="Standardy ochrony małoletnich – kogo obowiązują - Portal Oświatowy">
            <a:extLst>
              <a:ext uri="{FF2B5EF4-FFF2-40B4-BE49-F238E27FC236}">
                <a16:creationId xmlns:a16="http://schemas.microsoft.com/office/drawing/2014/main" id="{C24FB00D-DF58-D0C1-F1A6-E35D5C69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37" y="25027"/>
            <a:ext cx="2496576" cy="1665661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47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3DC1F-3D0C-03D5-FFF9-2A712A663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15874-EC6A-D641-D8E4-4977EB99137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STANDARD IV - MONITORING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94F7A4-9662-8125-D7BB-6A19A501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619"/>
            <a:ext cx="8881334" cy="480025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400" b="1" dirty="0"/>
              <a:t>Placówka monitoruje i okresowo weryfikuje zgodność prowadzonych działań z przyjętymi standardami ochrony dzieci.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000" i="1" u="sng" dirty="0"/>
              <a:t>Polityka ochrony dzieci </a:t>
            </a:r>
            <a:r>
              <a:rPr lang="pl-PL" sz="2000" u="sng" dirty="0"/>
              <a:t>wraz ze standardami jest w placówce żywym dokumentem podlegającym bieżącej aktualizacji i weryfikacji, jeśli wymaga tego dobro nieletnich.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l-PL" sz="800" u="sng" dirty="0"/>
          </a:p>
          <a:p>
            <a:pPr>
              <a:lnSpc>
                <a:spcPct val="100000"/>
              </a:lnSpc>
            </a:pPr>
            <a:r>
              <a:rPr lang="pl-PL" sz="2000" i="1" dirty="0"/>
              <a:t>Polityka </a:t>
            </a:r>
            <a:r>
              <a:rPr lang="pl-PL" sz="2000" dirty="0"/>
              <a:t>jest weryfikowana </a:t>
            </a:r>
            <a:r>
              <a:rPr lang="pl-PL" sz="2000" dirty="0">
                <a:solidFill>
                  <a:srgbClr val="FF0000"/>
                </a:solidFill>
              </a:rPr>
              <a:t>raz w roku</a:t>
            </a:r>
            <a:r>
              <a:rPr lang="pl-PL" sz="2000" dirty="0"/>
              <a:t>, uwzględniając analizę sytuacji dotyczących zagrożeń dla bezpieczeństwa nieletnich;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Co najmniej </a:t>
            </a:r>
            <a:r>
              <a:rPr lang="pl-PL" sz="2000" dirty="0">
                <a:solidFill>
                  <a:srgbClr val="FF0000"/>
                </a:solidFill>
              </a:rPr>
              <a:t>raz na dwa lata </a:t>
            </a:r>
            <a:r>
              <a:rPr lang="pl-PL" sz="2000" dirty="0"/>
              <a:t>oceniane są standardy, aby zapewnić ich dostosowanie do aktualnych potrzeb oraz zgodność z obowiązującymi przepisami</a:t>
            </a:r>
            <a:r>
              <a:rPr lang="pl-PL" sz="2000" i="1" dirty="0"/>
              <a:t>;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Wnioski z przeprowadzonej oceny są pisemnie udokumentowane;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Zgłaszanie potrzeby zmian w </a:t>
            </a:r>
            <a:r>
              <a:rPr lang="pl-PL" sz="2000" i="1" dirty="0"/>
              <a:t>Polityce </a:t>
            </a:r>
            <a:r>
              <a:rPr lang="pl-PL" sz="2000" dirty="0"/>
              <a:t>odbywa się poprzez skierowanie informacji Dyrektorowi Ośrodka.</a:t>
            </a:r>
          </a:p>
          <a:p>
            <a:pPr>
              <a:lnSpc>
                <a:spcPct val="100000"/>
              </a:lnSpc>
            </a:pPr>
            <a:endParaRPr lang="pl-PL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2000" i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pl-PL" sz="2000" i="1" dirty="0"/>
          </a:p>
          <a:p>
            <a:pPr marL="0" indent="0">
              <a:lnSpc>
                <a:spcPct val="100000"/>
              </a:lnSpc>
              <a:buNone/>
            </a:pPr>
            <a:endParaRPr lang="pl-PL" sz="2400" i="1" dirty="0"/>
          </a:p>
          <a:p>
            <a:pPr marL="0" indent="0" algn="ctr">
              <a:lnSpc>
                <a:spcPct val="100000"/>
              </a:lnSpc>
              <a:buNone/>
            </a:pPr>
            <a:endParaRPr lang="pl-PL" sz="1600" dirty="0"/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84CBABAB-64BB-F129-853E-2156338B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15F1F43-7F11-0FA9-5DCE-9A19642B6A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6F1D69-B4B5-CC80-7A96-45557EF0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1556" y="3048073"/>
            <a:ext cx="2720444" cy="28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19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11E3C-B64B-8B2E-7F45-610E2E01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B58EE-15D2-7C75-519B-A95CF98A04E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DWUETAPOWA PROCEDURA REAGOWANIA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31CCE5-34B3-0553-6034-CA825EEA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1431324"/>
            <a:ext cx="10515600" cy="92469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1800" dirty="0"/>
              <a:t>Ważne jest, aby podkreślić, że procedura reagowania uwzględnia zarówno działania podejmowane wewnątrz placówki, jak i te podejmowane na zewnątrz, w kontekście współpracy z odpowiednimi instytucjami zewnętrznymi świadczące wsparcie dla dzieci i młodzieży.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800" dirty="0"/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D8E99AE4-C31A-C502-789D-C9AFB376FD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68512D-10EE-F9D6-8BC2-BCAB2E2C1F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607229-2FA0-4DFC-D7AE-108921D0A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44699"/>
              </p:ext>
            </p:extLst>
          </p:nvPr>
        </p:nvGraphicFramePr>
        <p:xfrm>
          <a:off x="1853514" y="2642661"/>
          <a:ext cx="8847437" cy="3339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191">
                  <a:extLst>
                    <a:ext uri="{9D8B030D-6E8A-4147-A177-3AD203B41FA5}">
                      <a16:colId xmlns:a16="http://schemas.microsoft.com/office/drawing/2014/main" val="1171851236"/>
                    </a:ext>
                  </a:extLst>
                </a:gridCol>
                <a:gridCol w="4280246">
                  <a:extLst>
                    <a:ext uri="{9D8B030D-6E8A-4147-A177-3AD203B41FA5}">
                      <a16:colId xmlns:a16="http://schemas.microsoft.com/office/drawing/2014/main" val="3346751459"/>
                    </a:ext>
                  </a:extLst>
                </a:gridCol>
              </a:tblGrid>
              <a:tr h="53609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ETAP WEWNĘTRZNY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ETAP ZEWNĘTRZNY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32253"/>
                  </a:ext>
                </a:extLst>
              </a:tr>
              <a:tr h="280304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Pracownik podejrzewa, że nieletni może być ofiarą krzywdzenia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Nieletni zawiadomił, że padł ofiarą krzywdzenia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Zgłoszono podejrzenie, że nieletni mógł być krzywdzony lub wykorzystywany przez pracownika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Zgłoszono podejrzenie krzywdzenia nieletniego przez innego podopiecznego w sytuacji przewagi ze względu na wiek lub pozycję socjometryczną w grupie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l-PL" sz="1400" b="1" dirty="0"/>
                        <a:t>PODJĘCIE KROKÓW PRAWNYCH: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pl-PL" sz="1400" b="1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400" u="sng" dirty="0"/>
                        <a:t>Powiadomienie właściwych instytucji </a:t>
                      </a:r>
                      <a:r>
                        <a:rPr lang="pl-PL" sz="1400" dirty="0"/>
                        <a:t>(podjęcie interwencji zewnętrznej wynika z nałożenia obowiązku powiadomienia właściwych instytucji (np. sądu rodzinnego, policji, prokuratury)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81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09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93D7C6-08D3-FCD3-3BFA-9B462C8E3E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4755" name="Obraz 5">
            <a:extLst>
              <a:ext uri="{FF2B5EF4-FFF2-40B4-BE49-F238E27FC236}">
                <a16:creationId xmlns:a16="http://schemas.microsoft.com/office/drawing/2014/main" id="{0ED8B197-75AA-94BB-3151-77C9D235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0345"/>
          <a:stretch/>
        </p:blipFill>
        <p:spPr bwMode="auto">
          <a:xfrm>
            <a:off x="3319849" y="103022"/>
            <a:ext cx="8868977" cy="66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038E92-3E25-BC74-2110-B1D2E8147B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277797-9FEA-855B-1A20-645F1FB4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7" y="119593"/>
            <a:ext cx="5234203" cy="1437910"/>
          </a:xfrm>
        </p:spPr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Okręgowy Ośrodek Wychowawczy</a:t>
            </a:r>
            <a:b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w Pszczynie Łące</a:t>
            </a:r>
            <a:b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osiąga swoje cele poprzez: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151A8B-DB22-2EEC-5414-8114DBCA9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69" y="1462817"/>
            <a:ext cx="5533638" cy="5077882"/>
          </a:xfrm>
        </p:spPr>
        <p:txBody>
          <a:bodyPr rtlCol="0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u="sng" dirty="0"/>
              <a:t>działania profilaktyczne </a:t>
            </a:r>
            <a:r>
              <a:rPr lang="pl-PL" sz="2400" dirty="0"/>
              <a:t>– minimalizujące ryzyko wystąpienia krzywdzenia nieletnich,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u="sng" dirty="0"/>
              <a:t>działania interwencyjne </a:t>
            </a:r>
            <a:r>
              <a:rPr lang="pl-PL" sz="2400" dirty="0"/>
              <a:t>– mające na celu zapewnienie nieletniemu bezpieczeństwa, gdy jest ono ofiarą przemocy lub zagraża mu inne niebezpieczeństwo,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u="sng" dirty="0"/>
              <a:t>pomoc psychologiczną, pedagogiczną</a:t>
            </a:r>
            <a:br>
              <a:rPr lang="pl-PL" sz="2400" u="sng" dirty="0"/>
            </a:br>
            <a:r>
              <a:rPr lang="pl-PL" sz="2400" u="sng" dirty="0"/>
              <a:t>i terapeutyczną </a:t>
            </a:r>
            <a:r>
              <a:rPr lang="pl-PL" sz="2400" dirty="0"/>
              <a:t>– mającą na celu wsparcie nieletniego i jego rodziny</a:t>
            </a:r>
            <a:br>
              <a:rPr lang="pl-PL" sz="2400" dirty="0"/>
            </a:br>
            <a:r>
              <a:rPr lang="pl-PL" sz="2400" dirty="0"/>
              <a:t>w przezwyciężeniu trudnych doświadczeń.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9AE20-0FC2-9C88-192C-07BB3FC1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47AD1BB-E933-5D81-9BFE-535DFDE8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76" y="86545"/>
            <a:ext cx="10925619" cy="819617"/>
          </a:xfrm>
        </p:spPr>
        <p:txBody>
          <a:bodyPr/>
          <a:lstStyle/>
          <a:p>
            <a:pPr algn="ctr"/>
            <a:r>
              <a:rPr lang="pl-PL" sz="2800" b="1" dirty="0">
                <a:latin typeface="+mn-lt"/>
              </a:rPr>
              <a:t>Instytucje/organizacje zajmujące się interwencją i pomocą</a:t>
            </a:r>
            <a:br>
              <a:rPr lang="pl-PL" sz="2800" b="1" dirty="0">
                <a:latin typeface="+mn-lt"/>
              </a:rPr>
            </a:br>
            <a:r>
              <a:rPr lang="pl-PL" sz="2800" b="1" dirty="0">
                <a:latin typeface="+mn-lt"/>
              </a:rPr>
              <a:t>w sytuacji krzywdzenia nieletniego</a:t>
            </a: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AEB54E72-3882-2F34-4613-37C4A670DF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CC7715-A160-44CF-00D3-34573219A3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9ABB5B8-053A-8FD1-1C38-B13598DE9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89817"/>
              </p:ext>
            </p:extLst>
          </p:nvPr>
        </p:nvGraphicFramePr>
        <p:xfrm>
          <a:off x="1278083" y="906162"/>
          <a:ext cx="10255829" cy="580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85">
                  <a:extLst>
                    <a:ext uri="{9D8B030D-6E8A-4147-A177-3AD203B41FA5}">
                      <a16:colId xmlns:a16="http://schemas.microsoft.com/office/drawing/2014/main" val="1022989943"/>
                    </a:ext>
                  </a:extLst>
                </a:gridCol>
                <a:gridCol w="3551814">
                  <a:extLst>
                    <a:ext uri="{9D8B030D-6E8A-4147-A177-3AD203B41FA5}">
                      <a16:colId xmlns:a16="http://schemas.microsoft.com/office/drawing/2014/main" val="981591784"/>
                    </a:ext>
                  </a:extLst>
                </a:gridCol>
                <a:gridCol w="3740730">
                  <a:extLst>
                    <a:ext uri="{9D8B030D-6E8A-4147-A177-3AD203B41FA5}">
                      <a16:colId xmlns:a16="http://schemas.microsoft.com/office/drawing/2014/main" val="1914010266"/>
                    </a:ext>
                  </a:extLst>
                </a:gridCol>
              </a:tblGrid>
              <a:tr h="1988740"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Ministerstwo Sprawiedliwości </a:t>
                      </a:r>
                    </a:p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 Spraw </a:t>
                      </a:r>
                    </a:p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Rodzinnych i Nieletnich</a:t>
                      </a:r>
                    </a:p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Warszawie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Beata Turek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Dyrektor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Aleje Ujazdowskie 11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– 950 Warszawa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22/ 23-90-740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Adres strony </a:t>
                      </a:r>
                      <a:r>
                        <a:rPr lang="pl-PL" sz="12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www.ms.gov.pl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Helsińska Fundacja Praw Człowieka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Wiejska 16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00-490 Warszawa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22/ 556-44-40</a:t>
                      </a:r>
                      <a:endParaRPr lang="pl-PL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22/ 556 – 44 – 50</a:t>
                      </a:r>
                      <a:endParaRPr lang="pl-PL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hfhr@hfhr.pl</a:t>
                      </a:r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Towarzystwo Przyjaciół Dzieci – Zarząd Główny 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Krakowskie Przedmieście 6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– 325 Warszawa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22/ 826 – 08 – 74; 22/ 827-78-44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Kom. 500-414-547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22/ 826 – 84 – 94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pl-PL" sz="12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tpd-zg@tpdzg.org.pl</a:t>
                      </a:r>
                      <a:endParaRPr lang="pl-PL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45338"/>
                  </a:ext>
                </a:extLst>
              </a:tr>
              <a:tr h="1253179"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Komitet Ochrony Praw Dziecka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Słowackiego 33/5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– 093 Katowice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Kom.  693-059-353</a:t>
                      </a:r>
                      <a:b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12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Komitet@tkopd.katowice.p</a:t>
                      </a:r>
                      <a:r>
                        <a:rPr lang="pl-PL" sz="12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</a:t>
                      </a:r>
                      <a:r>
                        <a:rPr lang="pl-PL" sz="12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Adres strony – www.kopd.pl</a:t>
                      </a: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Sąd Rejonowy w Pszczynie</a:t>
                      </a:r>
                    </a:p>
                    <a:p>
                      <a:r>
                        <a:rPr lang="pl-PL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SSR Sławomir Zając 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Bogedaina 14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– 200 Pszczyna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32/ 44-94-100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32/44-94-109</a:t>
                      </a: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Biuro Rzecznika Praw Dziecka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Chocimska 6</a:t>
                      </a:r>
                      <a:b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00-791 Warszawa</a:t>
                      </a:r>
                      <a:b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22/ 583 66 00</a:t>
                      </a:r>
                      <a:b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22/ 583 66 96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12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rpd@brpd.gov.p</a:t>
                      </a:r>
                      <a:r>
                        <a:rPr lang="pl-PL" sz="12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l</a:t>
                      </a:r>
                      <a:r>
                        <a:rPr lang="pl-PL" sz="12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dirty="0"/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39559"/>
                  </a:ext>
                </a:extLst>
              </a:tr>
              <a:tr h="2179442"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Fundacja Dajemy Dzieciom Siłę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Mazowiecka 12/25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– 048 Warszawa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22 616 – 02 – 68</a:t>
                      </a:r>
                      <a:endParaRPr lang="pl-PL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22 266- 85- 30</a:t>
                      </a:r>
                      <a:endParaRPr lang="pl-PL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biuro@fdds.pl</a:t>
                      </a: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Dziecięcy Telefon Zaufania Rzecznika Praw Dziecka:</a:t>
                      </a:r>
                    </a:p>
                    <a:p>
                      <a:pPr algn="ctr"/>
                      <a:r>
                        <a:rPr lang="pl-PL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0 800 12 12 12</a:t>
                      </a:r>
                    </a:p>
                    <a:p>
                      <a:pPr algn="ctr"/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Czynny w godzinach 9.00– 14.00; połączenie bezpłatne ze wszystkich numerów stacjonarnych </a:t>
                      </a:r>
                      <a:b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sieci komórkowej Orange</a:t>
                      </a:r>
                    </a:p>
                    <a:p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Biuro Rzecznika Praw</a:t>
                      </a:r>
                    </a:p>
                    <a:p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Obywatelskich</a:t>
                      </a:r>
                    </a:p>
                    <a:p>
                      <a:pPr algn="ctr"/>
                      <a:r>
                        <a:rPr lang="pl-PL" sz="12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800 080 222  całodobowa</a:t>
                      </a:r>
                    </a:p>
                    <a:p>
                      <a:pPr algn="l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bezpłatna infolinia dla dzieci i młodzieży oraz ich opiekunów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Aleja Solidarności 77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– 090 Warszawa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22/ 55 – 17 – 700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Infolinia: 800-676-676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22/ 827 – 64 – 53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biurorzecznika@brpo.gov.pl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94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8106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3F439-0E55-0161-8F11-E88830C84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2DD4C6-0A70-09B2-6FCC-267144C4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3" y="347532"/>
            <a:ext cx="11164516" cy="959659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+mn-lt"/>
              </a:rPr>
              <a:t>Nie bądź obojętny wobec przemocy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DOBRO DZIECKA zależy także od Ciebie!</a:t>
            </a: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11704A32-6638-1AB5-1E9B-F29B8293FE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0045543-922F-7C66-D84E-9225190277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A85D665-A1DB-22CD-A71B-2446EEDFB13E}"/>
              </a:ext>
            </a:extLst>
          </p:cNvPr>
          <p:cNvSpPr txBox="1"/>
          <p:nvPr/>
        </p:nvSpPr>
        <p:spPr>
          <a:xfrm>
            <a:off x="1243914" y="2463114"/>
            <a:ext cx="670560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ZAREAGUJ JEŚLI: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Wciąż słyszysz płacz dziecka za ścianą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Widzisz dziecko, które często jest posiniaczone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Znasz dziecko, które jest zaniedbane lub zamknięte w sobie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Jesteś świadkiem poniżania dziecka przez dorosłych</a:t>
            </a:r>
          </a:p>
        </p:txBody>
      </p:sp>
      <p:pic>
        <p:nvPicPr>
          <p:cNvPr id="1026" name="Picture 2" descr="Ustawa zwiększająca ochronę dzieci pokrzywdzonych przemocą opublikowana">
            <a:extLst>
              <a:ext uri="{FF2B5EF4-FFF2-40B4-BE49-F238E27FC236}">
                <a16:creationId xmlns:a16="http://schemas.microsoft.com/office/drawing/2014/main" id="{5A4DD843-4AF5-EF59-6BD1-E76D47E3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91" y="3912741"/>
            <a:ext cx="2903838" cy="1875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zym są Standardy Ochrony Małoletnich w szkole? Jak je opracować? -  ePedagogika">
            <a:extLst>
              <a:ext uri="{FF2B5EF4-FFF2-40B4-BE49-F238E27FC236}">
                <a16:creationId xmlns:a16="http://schemas.microsoft.com/office/drawing/2014/main" id="{2858EACF-CB41-AB68-AB6B-A491EC56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03" y="1307191"/>
            <a:ext cx="2937596" cy="1962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2890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E8FAB-D723-7C61-B8D2-E2904759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E3E0FEE-9A29-573E-F745-B050D51D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768" y="613767"/>
            <a:ext cx="6591013" cy="5849377"/>
          </a:xfrm>
        </p:spPr>
        <p:txBody>
          <a:bodyPr/>
          <a:lstStyle/>
          <a:p>
            <a:pPr algn="ctr"/>
            <a:r>
              <a:rPr lang="pl-PL" sz="4800" i="1" dirty="0">
                <a:latin typeface="+mn-lt"/>
              </a:rPr>
              <a:t>Dzieci nie mogą same zatroszczyć się</a:t>
            </a:r>
            <a:br>
              <a:rPr lang="pl-PL" sz="4800" i="1" dirty="0">
                <a:latin typeface="+mn-lt"/>
              </a:rPr>
            </a:br>
            <a:r>
              <a:rPr lang="pl-PL" sz="4800" i="1" dirty="0">
                <a:latin typeface="+mn-lt"/>
              </a:rPr>
              <a:t>o siebie…</a:t>
            </a:r>
            <a:br>
              <a:rPr lang="pl-PL" sz="4800" i="1" dirty="0">
                <a:latin typeface="+mn-lt"/>
              </a:rPr>
            </a:br>
            <a:r>
              <a:rPr lang="pl-PL" sz="4800" i="1" dirty="0">
                <a:latin typeface="+mn-lt"/>
              </a:rPr>
              <a:t>Jeśli podejrzewasz,</a:t>
            </a:r>
            <a:br>
              <a:rPr lang="pl-PL" sz="4800" i="1" dirty="0">
                <a:latin typeface="+mn-lt"/>
              </a:rPr>
            </a:br>
            <a:r>
              <a:rPr lang="pl-PL" sz="4800" i="1" dirty="0">
                <a:latin typeface="+mn-lt"/>
              </a:rPr>
              <a:t>że dziecko jest krzywdzone, </a:t>
            </a:r>
            <a:r>
              <a:rPr lang="pl-PL" sz="4800" b="1" i="1" dirty="0">
                <a:latin typeface="+mn-lt"/>
              </a:rPr>
              <a:t>zadbaj o jego bezpieczeństwo!</a:t>
            </a:r>
            <a:endParaRPr lang="pl-PL" sz="4800" b="1" dirty="0">
              <a:latin typeface="+mn-lt"/>
            </a:endParaRP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E6A4DD7F-71CF-21CF-7855-239D79149D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589A101-7FBF-9F4D-E014-42DA7CFFF0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89C0B0-E48E-1B5E-1D36-C891C794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64" y="3429000"/>
            <a:ext cx="3948545" cy="2079156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0" name="Picture 4" descr="Niedokrwistości u dzieci">
            <a:extLst>
              <a:ext uri="{FF2B5EF4-FFF2-40B4-BE49-F238E27FC236}">
                <a16:creationId xmlns:a16="http://schemas.microsoft.com/office/drawing/2014/main" id="{D208EDB9-051E-4E53-5CB2-E8F9DD56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1" y="613768"/>
            <a:ext cx="3285139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42563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ole tekstowe 5">
            <a:extLst>
              <a:ext uri="{FF2B5EF4-FFF2-40B4-BE49-F238E27FC236}">
                <a16:creationId xmlns:a16="http://schemas.microsoft.com/office/drawing/2014/main" id="{3C886F79-7A37-B725-BDB1-6B8FED72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98" y="6197529"/>
            <a:ext cx="240969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DB71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KONIEC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12CEBBC-60AB-FDB6-A155-AF06EE53A9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07" y="503682"/>
            <a:ext cx="7385198" cy="553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360C0608-B1D6-0D37-A9B2-DE68D8618C82}"/>
              </a:ext>
            </a:extLst>
          </p:cNvPr>
          <p:cNvSpPr txBox="1">
            <a:spLocks/>
          </p:cNvSpPr>
          <p:nvPr/>
        </p:nvSpPr>
        <p:spPr bwMode="auto">
          <a:xfrm>
            <a:off x="7535863" y="1829371"/>
            <a:ext cx="45148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/>
            <a:r>
              <a:rPr lang="pl-PL" altLang="pl-PL" sz="3700" b="1" dirty="0">
                <a:solidFill>
                  <a:srgbClr val="FF0000"/>
                </a:solidFill>
                <a:cs typeface="Calibri Light" panose="020F0302020204030204" pitchFamily="34" charset="0"/>
              </a:rPr>
              <a:t>OKRĘGOWY OŚRODEK WYCHOWAWCZY</a:t>
            </a:r>
            <a:endParaRPr lang="pl-PL" altLang="pl-PL" sz="3700" b="1" dirty="0">
              <a:solidFill>
                <a:srgbClr val="FF0000"/>
              </a:solidFill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BBCA5AA1-A634-813E-819D-FD3FCA0CB0FB}"/>
              </a:ext>
            </a:extLst>
          </p:cNvPr>
          <p:cNvSpPr txBox="1">
            <a:spLocks/>
          </p:cNvSpPr>
          <p:nvPr/>
        </p:nvSpPr>
        <p:spPr bwMode="auto">
          <a:xfrm>
            <a:off x="7885113" y="3381833"/>
            <a:ext cx="4165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pl-PL" altLang="pl-PL" b="1" dirty="0">
                <a:solidFill>
                  <a:srgbClr val="FF0000"/>
                </a:solidFill>
                <a:cs typeface="Calibri" panose="020F0502020204030204" pitchFamily="34" charset="0"/>
              </a:rPr>
              <a:t>W PSZCZYNIE ŁĄCE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D6CFF16B-22CF-CC8C-BF8A-6DDEACE5C7B3}"/>
              </a:ext>
            </a:extLst>
          </p:cNvPr>
          <p:cNvSpPr txBox="1">
            <a:spLocks/>
          </p:cNvSpPr>
          <p:nvPr/>
        </p:nvSpPr>
        <p:spPr>
          <a:xfrm>
            <a:off x="7448786" y="4558399"/>
            <a:ext cx="4514850" cy="8566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  <a:cs typeface="Calibri"/>
              </a:rPr>
              <a:t>ul. Zdrojowa 64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  <a:cs typeface="Calibri"/>
              </a:rPr>
              <a:t>43-200 Pszczyna Łąka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3BD230-B736-C110-65C4-060E455E71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551E7-B8B4-59E5-859D-A72D205BD5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niebo, zewnętrzne, budynek, czerwony&#10;&#10;Opis wygenerowany automatycznie">
            <a:extLst>
              <a:ext uri="{FF2B5EF4-FFF2-40B4-BE49-F238E27FC236}">
                <a16:creationId xmlns:a16="http://schemas.microsoft.com/office/drawing/2014/main" id="{1F0422F2-1C6C-A32B-57DC-93EC2CA2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09" y="1140921"/>
            <a:ext cx="5294716" cy="397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AB48D6-7359-7D4B-914F-3623A89F2D0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80125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extLst>
              <a:ext uri="{FF2B5EF4-FFF2-40B4-BE49-F238E27FC236}">
                <a16:creationId xmlns:a16="http://schemas.microsoft.com/office/drawing/2014/main" id="{76340A42-03E3-6272-8D4C-C8860916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4" y="1065385"/>
            <a:ext cx="4621939" cy="464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1F53218-7A92-3018-EF27-D266E5805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278" y="5977648"/>
            <a:ext cx="2688569" cy="4938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7DD9F-5DB5-596C-AE8A-9F9BD048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89" y="362466"/>
            <a:ext cx="10512425" cy="3303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OCHRONY DZIECI/NIELETNICH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KRZYWDZENIEM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OKRĘGOWYM OŚRODKU WYCHOWAWCZYM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PSZCZYNIE ŁĄCE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29B2AB20-3224-95FE-F17D-9E0D654EA2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961E9F1-6298-F428-44CB-E5837E082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2" descr="Komitet Psychologii PAN: O krzywdzeniu dzieci należy informować z dyskrecją  i empatią - Polskie Radio PiK">
            <a:extLst>
              <a:ext uri="{FF2B5EF4-FFF2-40B4-BE49-F238E27FC236}">
                <a16:creationId xmlns:a16="http://schemas.microsoft.com/office/drawing/2014/main" id="{5AF43E69-0EEA-564E-B23E-0899C021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50" y="3665838"/>
            <a:ext cx="3279455" cy="18364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C302-33CA-A0E1-DC06-677C0297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E85B45-D6E0-2830-7D94-C37F5BACBFD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PODSTAWA PRAWNA: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858637-E5D1-F94D-ED1C-58FCDAB2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03" y="1812131"/>
            <a:ext cx="10515600" cy="27390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b="1" i="0" dirty="0">
                <a:effectLst/>
                <a:latin typeface="Arial Black" panose="020B0A04020102020204" pitchFamily="34" charset="0"/>
              </a:rPr>
              <a:t>Ustawa z dnia 28 lipca 2023 r. o zmianie ustawy </a:t>
            </a:r>
            <a:r>
              <a:rPr lang="pl-PL" sz="2400" b="0" i="0" dirty="0">
                <a:solidFill>
                  <a:srgbClr val="1D1D1B"/>
                </a:solidFill>
                <a:effectLst/>
                <a:latin typeface="+mj-lt"/>
              </a:rPr>
              <a:t>– </a:t>
            </a:r>
            <a:r>
              <a:rPr lang="pl-PL" sz="2200" b="0" i="0" dirty="0">
                <a:solidFill>
                  <a:srgbClr val="1D1D1B"/>
                </a:solidFill>
                <a:effectLst/>
                <a:latin typeface="+mj-lt"/>
              </a:rPr>
              <a:t>Kodeks rodzinny i opiekuńczy oraz niektórych innych ustaw.</a:t>
            </a:r>
            <a:br>
              <a:rPr lang="pl-PL" sz="2200" b="0" i="0" dirty="0">
                <a:solidFill>
                  <a:srgbClr val="1D1D1B"/>
                </a:solidFill>
                <a:effectLst/>
                <a:latin typeface="+mj-lt"/>
              </a:rPr>
            </a:br>
            <a:r>
              <a:rPr lang="pl-PL" sz="2200" b="0" i="0" dirty="0">
                <a:solidFill>
                  <a:srgbClr val="1D1D1B"/>
                </a:solidFill>
                <a:effectLst/>
                <a:latin typeface="+mj-lt"/>
              </a:rPr>
              <a:t>(tzw. Ustawa o ochronie małoletnich) wprowadza nowe instrumenty ochrony praw dzieci. </a:t>
            </a:r>
            <a:r>
              <a:rPr lang="pl-PL" sz="2200" dirty="0">
                <a:solidFill>
                  <a:srgbClr val="1D1D1B"/>
                </a:solidFill>
                <a:latin typeface="+mj-lt"/>
              </a:rPr>
              <a:t>m</a:t>
            </a:r>
            <a:r>
              <a:rPr lang="pl-PL" sz="2200" b="0" i="0" dirty="0">
                <a:solidFill>
                  <a:srgbClr val="1D1D1B"/>
                </a:solidFill>
                <a:effectLst/>
                <a:latin typeface="+mj-lt"/>
              </a:rPr>
              <a:t>.in. nakłada na podmioty pracujące z dziećmi, obowiązek posiadania </a:t>
            </a:r>
            <a:r>
              <a:rPr lang="pl-PL" sz="2200" b="1" i="0" dirty="0">
                <a:solidFill>
                  <a:srgbClr val="1D1D1B"/>
                </a:solidFill>
                <a:effectLst/>
                <a:latin typeface="+mj-lt"/>
              </a:rPr>
              <a:t>standardów ochrony małoletnich </a:t>
            </a:r>
            <a:r>
              <a:rPr lang="pl-PL" sz="2200" b="0" i="0" dirty="0">
                <a:solidFill>
                  <a:srgbClr val="1D1D1B"/>
                </a:solidFill>
                <a:effectLst/>
                <a:latin typeface="+mj-lt"/>
              </a:rPr>
              <a:t>(zwanych inaczej </a:t>
            </a:r>
            <a:r>
              <a:rPr lang="pl-PL" sz="2200" b="1" i="0" dirty="0">
                <a:solidFill>
                  <a:srgbClr val="1D1D1B"/>
                </a:solidFill>
                <a:effectLst/>
                <a:latin typeface="+mj-lt"/>
              </a:rPr>
              <a:t>standardami ochrony dzieci</a:t>
            </a:r>
            <a:r>
              <a:rPr lang="pl-PL" sz="2200" b="0" i="0" dirty="0">
                <a:solidFill>
                  <a:srgbClr val="1D1D1B"/>
                </a:solidFill>
                <a:effectLst/>
                <a:latin typeface="+mj-lt"/>
              </a:rPr>
              <a:t>).</a:t>
            </a:r>
            <a:endParaRPr lang="pl-PL" sz="2200" dirty="0">
              <a:latin typeface="+mj-lt"/>
            </a:endParaRP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6182AF42-3DF5-5158-D0FB-9FE237C32B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9FC3D2A-AFFC-9E91-F293-E5F9674043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F69D31-9B9C-2114-3C88-35FA27F58E4D}"/>
              </a:ext>
            </a:extLst>
          </p:cNvPr>
          <p:cNvSpPr txBox="1"/>
          <p:nvPr/>
        </p:nvSpPr>
        <p:spPr>
          <a:xfrm>
            <a:off x="904103" y="4931569"/>
            <a:ext cx="10515600" cy="114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 Black" panose="020B0A04020102020204" pitchFamily="34" charset="0"/>
              </a:rPr>
              <a:t>Ustawa z dnia 9 czerwca 2022 r. o wspieraniu</a:t>
            </a:r>
            <a:br>
              <a:rPr lang="pl-PL" sz="2400" dirty="0">
                <a:latin typeface="Arial Black" panose="020B0A04020102020204" pitchFamily="34" charset="0"/>
              </a:rPr>
            </a:br>
            <a:r>
              <a:rPr lang="pl-PL" sz="2400" dirty="0">
                <a:latin typeface="Arial Black" panose="020B0A04020102020204" pitchFamily="34" charset="0"/>
              </a:rPr>
              <a:t>i resocjalizacji nieletnich</a:t>
            </a:r>
          </a:p>
        </p:txBody>
      </p:sp>
    </p:spTree>
    <p:extLst>
      <p:ext uri="{BB962C8B-B14F-4D97-AF65-F5344CB8AC3E}">
        <p14:creationId xmlns:p14="http://schemas.microsoft.com/office/powerpoint/2010/main" val="4000087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3B3BE90-48C2-4374-4CAC-5BA9404325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8851" name="Obraz 9">
            <a:extLst>
              <a:ext uri="{FF2B5EF4-FFF2-40B4-BE49-F238E27FC236}">
                <a16:creationId xmlns:a16="http://schemas.microsoft.com/office/drawing/2014/main" id="{7B81CAD5-ADC1-570B-016B-48B4C36D4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5058"/>
          <a:stretch/>
        </p:blipFill>
        <p:spPr bwMode="auto">
          <a:xfrm>
            <a:off x="240014" y="514499"/>
            <a:ext cx="8310861" cy="58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CDE2E35-A97D-5901-D86D-4036136EB4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EF9B5B-17ED-2484-05DC-33D9FCB3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722" y="257249"/>
            <a:ext cx="4420886" cy="19002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STANDARDY OCHRONY DZIECI PRZED KRZYWDZENIEM</a:t>
            </a:r>
            <a:endParaRPr lang="en-US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/>
            </a:endParaRPr>
          </a:p>
        </p:txBody>
      </p:sp>
      <p:sp>
        <p:nvSpPr>
          <p:cNvPr id="78856" name="pole tekstowe 9">
            <a:extLst>
              <a:ext uri="{FF2B5EF4-FFF2-40B4-BE49-F238E27FC236}">
                <a16:creationId xmlns:a16="http://schemas.microsoft.com/office/drawing/2014/main" id="{E343E1A1-9DEA-4C12-3B66-CCD2C296C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822" y="1917023"/>
            <a:ext cx="487058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pl-PL" sz="2400" dirty="0"/>
              <a:t>Stanowią konieczny element funkcjonowania Okręgowego Ośrodka Wychowawczego, dzięki którym placówka troszczy się o dobro </a:t>
            </a:r>
            <a:r>
              <a:rPr lang="pl-PL" sz="2400" b="1" dirty="0"/>
              <a:t>każdego</a:t>
            </a:r>
            <a:r>
              <a:rPr lang="pl-PL" sz="2400" dirty="0"/>
              <a:t> nieletniego.</a:t>
            </a:r>
          </a:p>
          <a:p>
            <a:pPr marL="0" indent="0">
              <a:buNone/>
            </a:pPr>
            <a:endParaRPr lang="pl-PL" sz="900" dirty="0"/>
          </a:p>
          <a:p>
            <a:pPr algn="ctr">
              <a:lnSpc>
                <a:spcPct val="100000"/>
              </a:lnSpc>
              <a:buNone/>
            </a:pPr>
            <a:r>
              <a:rPr lang="pl-PL" sz="2000" u="sng" dirty="0"/>
              <a:t>W codziennej pracy ośrodka realizowane</a:t>
            </a:r>
            <a:br>
              <a:rPr lang="pl-PL" sz="2000" u="sng" dirty="0"/>
            </a:br>
            <a:r>
              <a:rPr lang="pl-PL" sz="2000" u="sng" dirty="0"/>
              <a:t>są takie wartości, jak: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dobro nieletniego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prawo do życia w bezpiecznym</a:t>
            </a:r>
            <a:br>
              <a:rPr lang="pl-PL" sz="2000" dirty="0"/>
            </a:br>
            <a:r>
              <a:rPr lang="pl-PL" sz="2000" dirty="0"/>
              <a:t>i zapewniającym rozwój otoczeniu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C316-4EBC-3EF9-D562-A470ED89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EBED8-713C-288B-0A94-8769249A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91" y="231254"/>
            <a:ext cx="10381735" cy="9975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STANDARDY OCHRONY DZIECI PRZED KRZYWDZENIEM							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	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	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7FB4BB3F-FF26-032B-D7FA-F1C63948C1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E3B0734-654F-1EDC-B29C-3CDA0602D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BD9FEE-0566-6C1F-EAE7-F97D65C0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5" y="1228782"/>
            <a:ext cx="6411379" cy="539796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poszanowania godności osobistej;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poszanowania prywatności, z ograniczeniami wynikającymi z rodzaju ośrodka;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ochrony przez przemocą fizyczną i psychiczną, wyzyskiem i nadużyciem oraz wszelkimi przejawami okrucieństwa;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korzystania z wolności religijnej;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dostępu do świadczeń zdrowotnych;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ochrony więzi rodzinnych;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nauki;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zapoznania się z przysługującymi prawami i ciążącymi na nim obowiązkami;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dostępu do informacji o obowiązujących w ośrodku, statucie lub regulaminie, nagrodach, środkach dyscyplinarnych;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informacji o przebiegu procesu resocjalizacyjnego;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kontaktu z członkami rodziny oraz innymi osobami poprzez odwiedziny, korespondencję i korzystanie z innych środków porozumiewania się na odległość, w tym ze środków komunikacji elektronicznej;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+mj-lt"/>
              <a:buAutoNum type="arabicParenR"/>
            </a:pPr>
            <a:r>
              <a:rPr lang="pl-PL" sz="1500" dirty="0"/>
              <a:t>kontaktu z obrońcą lub pełnomocnikiem będącym adwokatem albo radcą prawnym, przedstawicielem niebędącym adwokatem ani radcą prawnym, który został zaaprobowany przez Przewodniczącego Izby Europejskiego Trybunału Praw Człowieka do reprezentowania nieletniego przed tym Trybunałem, w ośrodku, zakładzie lub schronisku, bez udziału innych osób;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1FD86CB-1C8A-D45B-2B29-BC16D459B8E0}"/>
              </a:ext>
            </a:extLst>
          </p:cNvPr>
          <p:cNvSpPr txBox="1"/>
          <p:nvPr/>
        </p:nvSpPr>
        <p:spPr>
          <a:xfrm>
            <a:off x="7263244" y="1770233"/>
            <a:ext cx="492875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otrzymywania środków pieniężnych i paczek;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uzyskania pomocy psychologicznej i pedagogicznej oraz terapeutycznej;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przejawiania własnej aktywności w zdobywaniu wiedzy i umiejętności;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uczestnictwa w zajęciach organizowanych w ośrodku za zgodą dyrektora, jak również poza ośrodkiem;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wyżywienia dostosowanego do potrzeb rozwojowych;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odzieży, bielizny, obuwia, materiałów szkolnych i podręczników, sprzętów i środków czystości, w przypadku gdy nie posiada własnych;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korzystania z niezbędnego dla zdrowia wypoczynku;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dysponowania środkami pieniężnymi za zgodą dyrektora ośrodka, w sposób określony przez dyrektora;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składania zażalenia ma czynności naruszające jego prawa;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arenR" startAt="13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składania skarg i wniosków.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B33A041-E1DE-4EF1-2B3F-37E97D58C020}"/>
              </a:ext>
            </a:extLst>
          </p:cNvPr>
          <p:cNvSpPr txBox="1"/>
          <p:nvPr/>
        </p:nvSpPr>
        <p:spPr>
          <a:xfrm>
            <a:off x="1100325" y="609618"/>
            <a:ext cx="1060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Zgodnie z obowiązującymi przepisami nieletni umieszczony w OOW ma prawo do:</a:t>
            </a:r>
          </a:p>
        </p:txBody>
      </p:sp>
    </p:spTree>
    <p:extLst>
      <p:ext uri="{BB962C8B-B14F-4D97-AF65-F5344CB8AC3E}">
        <p14:creationId xmlns:p14="http://schemas.microsoft.com/office/powerpoint/2010/main" val="820030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E4F61-4811-5073-382C-526E24FE7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3E817-7DCD-0461-FF97-90D8A9EB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56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STANDARDY OCHRONY DZIECI PRZED KRZYWDZENIEM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0CE084-711B-B2E8-65A2-E88905B5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03" y="1812130"/>
            <a:ext cx="10515600" cy="411068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>Standardy ochrony dzieci to </a:t>
            </a:r>
            <a:r>
              <a:rPr lang="pl-PL" sz="2400" dirty="0">
                <a:solidFill>
                  <a:srgbClr val="FF0000"/>
                </a:solidFill>
              </a:rPr>
              <a:t>cztery zasady</a:t>
            </a:r>
            <a:r>
              <a:rPr lang="pl-PL" sz="2400" dirty="0"/>
              <a:t>, których przyjęcie sprawia, że dana instytucja jest bezpieczna dla dzieci.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pl-PL" sz="2400" dirty="0"/>
            </a:br>
            <a:r>
              <a:rPr lang="pl-PL" sz="2400" dirty="0"/>
              <a:t>W Okręgowym Ośrodku Wychowawczym w Pszczynie Łące wyróżniamy:</a:t>
            </a:r>
          </a:p>
          <a:p>
            <a:pPr>
              <a:lnSpc>
                <a:spcPct val="150000"/>
              </a:lnSpc>
            </a:pPr>
            <a:r>
              <a:rPr lang="pl-PL" dirty="0"/>
              <a:t>STANDARD I – POLITYKA</a:t>
            </a:r>
          </a:p>
          <a:p>
            <a:pPr>
              <a:lnSpc>
                <a:spcPct val="100000"/>
              </a:lnSpc>
            </a:pPr>
            <a:r>
              <a:rPr lang="pl-PL" dirty="0"/>
              <a:t>STANDARD II – PERSONEL</a:t>
            </a:r>
          </a:p>
          <a:p>
            <a:pPr>
              <a:lnSpc>
                <a:spcPct val="100000"/>
              </a:lnSpc>
            </a:pPr>
            <a:r>
              <a:rPr lang="pl-PL" dirty="0"/>
              <a:t>STANDARD III – PROCEDURY</a:t>
            </a:r>
          </a:p>
          <a:p>
            <a:pPr>
              <a:lnSpc>
                <a:spcPct val="100000"/>
              </a:lnSpc>
            </a:pPr>
            <a:r>
              <a:rPr lang="pl-PL" dirty="0"/>
              <a:t>STANDARD IV – MONITORING</a:t>
            </a: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33183E9E-34B3-2248-56D4-050E092A25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21254BC-AA0D-62EC-6510-7D2231C272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58BFF9-82F2-2ECA-E32D-59F1BC77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23" y="4353791"/>
            <a:ext cx="4644594" cy="186577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080999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05653-4456-BC22-7DC8-E04DABE80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DB74FB-862B-D1DF-3329-5B1C8702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227"/>
            <a:ext cx="10515600" cy="97764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Zasady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dotyczące interwencji w placówce w ramach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POLITYKI OCHRONY DZIECI PRZED KRZYWDZENIEM</a:t>
            </a:r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	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B4965B-3E1A-2053-DA59-1D5CA3F1A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57" y="2281687"/>
            <a:ext cx="10515600" cy="41106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/>
              <a:t>Kluczowym elementem </a:t>
            </a:r>
            <a:r>
              <a:rPr lang="pl-PL" sz="2400" i="1" dirty="0"/>
              <a:t>Polityki ochrony dzieci przed krzywdzeniem </a:t>
            </a:r>
            <a:r>
              <a:rPr lang="pl-PL" sz="2400" dirty="0"/>
              <a:t>są regulacje dotyczące procedur interwencji, które powinny być przejrzyste i zrozumiałe dla wszystkich pracowników.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>
              <a:lnSpc>
                <a:spcPct val="100000"/>
              </a:lnSpc>
            </a:pPr>
            <a:r>
              <a:rPr lang="pl-PL" sz="2400" dirty="0"/>
              <a:t>Warto uwzględnić różnorodne sytuacje, z którymi można spotkać się podczas pracy z dziećmi w placówkach (przemoc, zaniedbanie czy inne formy krzywdzenia)</a:t>
            </a:r>
            <a:endParaRPr lang="pl-PL" dirty="0"/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F79D3417-071D-5436-CB75-45FCC52C90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2A07DA-7E45-CBE4-1D09-12AE99E76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Plakat Mężczyzna zakrywa małej dziewczynki usta. Pojęcie krzywdzenia na  wymiar • uprowadzenie, nadużycie, dorosły • REDRO.pl">
            <a:extLst>
              <a:ext uri="{FF2B5EF4-FFF2-40B4-BE49-F238E27FC236}">
                <a16:creationId xmlns:a16="http://schemas.microsoft.com/office/drawing/2014/main" id="{DC95FA2E-8754-1A68-D436-891BBD8B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20" y="5081516"/>
            <a:ext cx="2703345" cy="177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94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8053-C1F9-CF69-4C72-71147F538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EA7CC-D5B4-2438-9FED-78BE79B00DD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STANDARD I - POLITYKA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BB54D2-BD49-FA2C-EC0E-4CDE6BE8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03" y="1812130"/>
            <a:ext cx="10515600" cy="44403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b="1" i="1" dirty="0"/>
              <a:t>Polityka ochrony dzieci przed krzywdzeniem </a:t>
            </a:r>
            <a:r>
              <a:rPr lang="pl-PL" sz="2400" dirty="0"/>
              <a:t>dotyczy całego personelu placówki </a:t>
            </a:r>
            <a:br>
              <a:rPr lang="pl-PL" sz="2400" dirty="0"/>
            </a:br>
            <a:r>
              <a:rPr lang="pl-PL" sz="2400" dirty="0"/>
              <a:t>oraz prowadzone są działania edukacyjne i informacyjne.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2400" b="1" i="1" u="sng" dirty="0"/>
              <a:t>Polityka</a:t>
            </a:r>
            <a:r>
              <a:rPr lang="pl-PL" sz="2400" dirty="0"/>
              <a:t> określa w szczególności: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zasady bezpiecznej rekrutacji personelu,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sposoby reagowania ośrodka na przypadki podejrzenia, że nieletni doświadcza krzywdzenia i zasady prowadzenia rejestru interwencji,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zasady bezpiecznych relacji personel – nieletni i nieletni – personel,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zasady bezpiecznego korzystania z Internetu i mediów elektronicznych,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zasady ochrony wizerunku i danych osobowych nieletnich.</a:t>
            </a:r>
          </a:p>
        </p:txBody>
      </p:sp>
      <p:sp>
        <p:nvSpPr>
          <p:cNvPr id="125" name="Rectangle 99">
            <a:extLst>
              <a:ext uri="{FF2B5EF4-FFF2-40B4-BE49-F238E27FC236}">
                <a16:creationId xmlns:a16="http://schemas.microsoft.com/office/drawing/2014/main" id="{67DBBA85-89DA-482E-CA2A-1A15E1D627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6425" cy="323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57B63E3-6628-64E7-E5CA-956EF1CBE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33738"/>
            <a:ext cx="606425" cy="3624262"/>
          </a:xfrm>
          <a:prstGeom prst="rect">
            <a:avLst/>
          </a:prstGeom>
          <a:solidFill>
            <a:srgbClr val="FC0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2" descr="Bezpłatne zdjęcia, obrazy i fotografie patch bez praw autorskich |  FreeImages">
            <a:extLst>
              <a:ext uri="{FF2B5EF4-FFF2-40B4-BE49-F238E27FC236}">
                <a16:creationId xmlns:a16="http://schemas.microsoft.com/office/drawing/2014/main" id="{175C1D23-AC67-8DE2-BDAE-388D367F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96" y="-540327"/>
            <a:ext cx="3765168" cy="2352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663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1514</Words>
  <Application>Microsoft Office PowerPoint</Application>
  <PresentationFormat>Panoramiczny</PresentationFormat>
  <Paragraphs>168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1_Motyw pakietu Office</vt:lpstr>
      <vt:lpstr>Prezentacja programu PowerPoint</vt:lpstr>
      <vt:lpstr>Prezentacja programu PowerPoint</vt:lpstr>
      <vt:lpstr>STANDARDY OCHRONY DZIECI/NIELETNICH PRZED KRZYWDZENIEM W OKRĘGOWYM OŚRODKU WYCHOWAWCZYM W PSZCZYNIE ŁĄCE</vt:lpstr>
      <vt:lpstr>PODSTAWA PRAWNA:</vt:lpstr>
      <vt:lpstr>STANDARDY OCHRONY DZIECI PRZED KRZYWDZENIEM</vt:lpstr>
      <vt:lpstr>STANDARDY OCHRONY DZIECI PRZED KRZYWDZENIEM          </vt:lpstr>
      <vt:lpstr>STANDARDY OCHRONY DZIECI PRZED KRZYWDZENIEM </vt:lpstr>
      <vt:lpstr>Zasady dotyczące interwencji w placówce w ramach POLITYKI OCHRONY DZIECI PRZED KRZYWDZENIEM </vt:lpstr>
      <vt:lpstr>STANDARD I - POLITYKA</vt:lpstr>
      <vt:lpstr>STANDARD II - PERSONEL</vt:lpstr>
      <vt:lpstr>STANDARD III - PROCEDURY</vt:lpstr>
      <vt:lpstr>STANDARD IV - MONITORING</vt:lpstr>
      <vt:lpstr>DWUETAPOWA PROCEDURA REAGOWANIA</vt:lpstr>
      <vt:lpstr>Okręgowy Ośrodek Wychowawczy w Pszczynie Łące osiąga swoje cele poprzez:</vt:lpstr>
      <vt:lpstr>Instytucje/organizacje zajmujące się interwencją i pomocą w sytuacji krzywdzenia nieletniego</vt:lpstr>
      <vt:lpstr>Nie bądź obojętny wobec przemocy DOBRO DZIECKA zależy także od Ciebie!</vt:lpstr>
      <vt:lpstr>Dzieci nie mogą same zatroszczyć się o siebie… Jeśli podejrzewasz, że dziecko jest krzywdzone, zadbaj o jego bezpieczeństwo!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Wiktoria Stebel</dc:creator>
  <cp:lastModifiedBy>Wiktoria Stebel</cp:lastModifiedBy>
  <cp:revision>46</cp:revision>
  <dcterms:created xsi:type="dcterms:W3CDTF">2024-02-21T08:41:46Z</dcterms:created>
  <dcterms:modified xsi:type="dcterms:W3CDTF">2024-03-04T07:46:04Z</dcterms:modified>
</cp:coreProperties>
</file>